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TT Norms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svg"/><Relationship Id="rId7" Type="http://schemas.openxmlformats.org/officeDocument/2006/relationships/image" Target="../media/image5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9.sv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3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9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118637"/>
            <a:ext cx="4752074" cy="1271180"/>
          </a:xfrm>
          <a:custGeom>
            <a:avLst/>
            <a:gdLst/>
            <a:ahLst/>
            <a:cxnLst/>
            <a:rect l="l" t="t" r="r" b="b"/>
            <a:pathLst>
              <a:path w="4752074" h="1271180">
                <a:moveTo>
                  <a:pt x="0" y="0"/>
                </a:moveTo>
                <a:lnTo>
                  <a:pt x="4752074" y="0"/>
                </a:lnTo>
                <a:lnTo>
                  <a:pt x="4752074" y="1271180"/>
                </a:lnTo>
                <a:lnTo>
                  <a:pt x="0" y="1271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155758"/>
            <a:ext cx="16230600" cy="1899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19"/>
              </a:lnSpc>
            </a:pPr>
            <a:r>
              <a:rPr lang="en-US" sz="12000">
                <a:solidFill>
                  <a:srgbClr val="E6A4B4"/>
                </a:solidFill>
                <a:latin typeface="TT Norms Bold"/>
              </a:rPr>
              <a:t>SWEET CREATIONS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29924" y="7487285"/>
            <a:ext cx="7629376" cy="177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E6A4B4"/>
                </a:solidFill>
                <a:latin typeface="TT Norms Bold"/>
              </a:rPr>
              <a:t>Ряховский Всеволод Александрович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E6A4B4"/>
                </a:solidFill>
                <a:latin typeface="TT Norms Bold"/>
              </a:rPr>
              <a:t>Рыжкин Владислав Андреевич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E6A4B4"/>
                </a:solidFill>
                <a:latin typeface="TT Norms Bold"/>
              </a:rPr>
              <a:t>Попков Денис Владимирович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5758" y="8835466"/>
            <a:ext cx="835776" cy="835776"/>
          </a:xfrm>
          <a:custGeom>
            <a:avLst/>
            <a:gdLst/>
            <a:ahLst/>
            <a:cxnLst/>
            <a:rect l="l" t="t" r="r" b="b"/>
            <a:pathLst>
              <a:path w="835776" h="835776">
                <a:moveTo>
                  <a:pt x="0" y="0"/>
                </a:moveTo>
                <a:lnTo>
                  <a:pt x="835776" y="0"/>
                </a:lnTo>
                <a:lnTo>
                  <a:pt x="835776" y="835776"/>
                </a:lnTo>
                <a:lnTo>
                  <a:pt x="0" y="835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4541" y="8851450"/>
            <a:ext cx="716993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FFF8E3"/>
                </a:solidFill>
                <a:latin typeface="TT Norms Bold"/>
              </a:rPr>
              <a:t>10</a:t>
            </a:r>
          </a:p>
        </p:txBody>
      </p:sp>
      <p:sp>
        <p:nvSpPr>
          <p:cNvPr id="4" name="AutoShape 4"/>
          <p:cNvSpPr/>
          <p:nvPr/>
        </p:nvSpPr>
        <p:spPr>
          <a:xfrm>
            <a:off x="9404079" y="2631618"/>
            <a:ext cx="0" cy="6213740"/>
          </a:xfrm>
          <a:prstGeom prst="line">
            <a:avLst/>
          </a:prstGeom>
          <a:ln w="85725" cap="rnd">
            <a:solidFill>
              <a:srgbClr val="FFF8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>
            <a:off x="1028700" y="4048563"/>
            <a:ext cx="16230600" cy="0"/>
          </a:xfrm>
          <a:prstGeom prst="line">
            <a:avLst/>
          </a:prstGeom>
          <a:ln w="85725" cap="rnd">
            <a:solidFill>
              <a:srgbClr val="FFF8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958247" y="4855986"/>
            <a:ext cx="8761114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8E3"/>
                </a:solidFill>
                <a:latin typeface="TT Norms Bold"/>
              </a:rPr>
              <a:t>УЛУЧШЕНИЕ АЛГОРИТМОВ ПОДБОРА РЕКЛАМЫ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5834" y="7021770"/>
            <a:ext cx="7578166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8E3"/>
                </a:solidFill>
                <a:latin typeface="TT Norms Bold"/>
              </a:rPr>
              <a:t>РАСШИРЕНИЕ КАТАЛОГА ТОРТОВ</a:t>
            </a:r>
          </a:p>
        </p:txBody>
      </p:sp>
      <p:sp>
        <p:nvSpPr>
          <p:cNvPr id="8" name="Freeform 8"/>
          <p:cNvSpPr/>
          <p:nvPr/>
        </p:nvSpPr>
        <p:spPr>
          <a:xfrm>
            <a:off x="654208" y="7084836"/>
            <a:ext cx="1125260" cy="998413"/>
          </a:xfrm>
          <a:custGeom>
            <a:avLst/>
            <a:gdLst/>
            <a:ahLst/>
            <a:cxnLst/>
            <a:rect l="l" t="t" r="r" b="b"/>
            <a:pathLst>
              <a:path w="1125260" h="998413">
                <a:moveTo>
                  <a:pt x="0" y="0"/>
                </a:moveTo>
                <a:lnTo>
                  <a:pt x="1125260" y="0"/>
                </a:lnTo>
                <a:lnTo>
                  <a:pt x="1125260" y="998412"/>
                </a:lnTo>
                <a:lnTo>
                  <a:pt x="0" y="998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629850" y="4855986"/>
            <a:ext cx="1271949" cy="1324947"/>
          </a:xfrm>
          <a:custGeom>
            <a:avLst/>
            <a:gdLst/>
            <a:ahLst/>
            <a:cxnLst/>
            <a:rect l="l" t="t" r="r" b="b"/>
            <a:pathLst>
              <a:path w="1271949" h="1324947">
                <a:moveTo>
                  <a:pt x="0" y="0"/>
                </a:moveTo>
                <a:lnTo>
                  <a:pt x="1271950" y="0"/>
                </a:lnTo>
                <a:lnTo>
                  <a:pt x="1271950" y="1324947"/>
                </a:lnTo>
                <a:lnTo>
                  <a:pt x="0" y="13249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609613" y="6942933"/>
            <a:ext cx="1324465" cy="1334168"/>
          </a:xfrm>
          <a:custGeom>
            <a:avLst/>
            <a:gdLst/>
            <a:ahLst/>
            <a:cxnLst/>
            <a:rect l="l" t="t" r="r" b="b"/>
            <a:pathLst>
              <a:path w="1324465" h="1334168">
                <a:moveTo>
                  <a:pt x="0" y="0"/>
                </a:moveTo>
                <a:lnTo>
                  <a:pt x="1324466" y="0"/>
                </a:lnTo>
                <a:lnTo>
                  <a:pt x="1324466" y="1334168"/>
                </a:lnTo>
                <a:lnTo>
                  <a:pt x="0" y="13341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82626" y="4664699"/>
            <a:ext cx="1468423" cy="1468423"/>
          </a:xfrm>
          <a:custGeom>
            <a:avLst/>
            <a:gdLst/>
            <a:ahLst/>
            <a:cxnLst/>
            <a:rect l="l" t="t" r="r" b="b"/>
            <a:pathLst>
              <a:path w="1468423" h="1468423">
                <a:moveTo>
                  <a:pt x="0" y="0"/>
                </a:moveTo>
                <a:lnTo>
                  <a:pt x="1468423" y="0"/>
                </a:lnTo>
                <a:lnTo>
                  <a:pt x="1468423" y="1468423"/>
                </a:lnTo>
                <a:lnTo>
                  <a:pt x="0" y="14684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892017" y="6769654"/>
            <a:ext cx="6131167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8E3"/>
                </a:solidFill>
                <a:latin typeface="TT Norms Bold"/>
              </a:rPr>
              <a:t>ОПТИМИЗАЦИЯ И СОВЕРШЕНСТВОВАНИЕ КОНСТРУКТОРА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29323" y="4911855"/>
            <a:ext cx="5856554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8E3"/>
                </a:solidFill>
                <a:latin typeface="TT Norms Bold"/>
              </a:rPr>
              <a:t>ИНТЕГРАЦИЯ ОНЛАЙН ОПЛАТЫ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1685743" y="912518"/>
            <a:ext cx="9144059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8E3"/>
                </a:solidFill>
                <a:latin typeface="TT Norms Bold"/>
              </a:rPr>
              <a:t>ЦЕЛИ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0734" y="3028179"/>
            <a:ext cx="7504232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FF8E3"/>
                </a:solidFill>
                <a:latin typeface="TT Norms Bold"/>
              </a:rPr>
              <a:t>КРАТКОСРОЧНЫЕ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19361" y="3028179"/>
            <a:ext cx="79372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FF8E3"/>
                </a:solidFill>
                <a:latin typeface="TT Norms Bold"/>
              </a:rPr>
              <a:t>ДОЛГОСРОЧНЫЕ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3727" y="8803110"/>
            <a:ext cx="910379" cy="910379"/>
          </a:xfrm>
          <a:custGeom>
            <a:avLst/>
            <a:gdLst/>
            <a:ahLst/>
            <a:cxnLst/>
            <a:rect l="l" t="t" r="r" b="b"/>
            <a:pathLst>
              <a:path w="910379" h="910379">
                <a:moveTo>
                  <a:pt x="0" y="0"/>
                </a:moveTo>
                <a:lnTo>
                  <a:pt x="910379" y="0"/>
                </a:lnTo>
                <a:lnTo>
                  <a:pt x="910379" y="910380"/>
                </a:lnTo>
                <a:lnTo>
                  <a:pt x="0" y="910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85367" y="8843962"/>
            <a:ext cx="708265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E6A4B4"/>
                </a:solidFill>
                <a:latin typeface="TT Norms Bold"/>
              </a:rPr>
              <a:t>11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028700"/>
            <a:ext cx="6376805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E6A4B4"/>
                </a:solidFill>
                <a:latin typeface="TT Norms Bold"/>
              </a:rPr>
              <a:t>КОМАНДА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8917" y="3636200"/>
            <a:ext cx="13764518" cy="273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7" lvl="1" indent="-410209" algn="l">
              <a:lnSpc>
                <a:spcPts val="7447"/>
              </a:lnSpc>
              <a:buFont typeface="Arial"/>
              <a:buChar char="•"/>
            </a:pPr>
            <a:r>
              <a:rPr lang="en-US" sz="3799">
                <a:solidFill>
                  <a:srgbClr val="E6A4B4"/>
                </a:solidFill>
                <a:latin typeface="TT Norms Bold"/>
              </a:rPr>
              <a:t>Ряховский Всеволод Александрович (тимлид)</a:t>
            </a:r>
          </a:p>
          <a:p>
            <a:pPr marL="820417" lvl="1" indent="-410209" algn="l">
              <a:lnSpc>
                <a:spcPts val="7447"/>
              </a:lnSpc>
              <a:buFont typeface="Arial"/>
              <a:buChar char="•"/>
            </a:pPr>
            <a:r>
              <a:rPr lang="en-US" sz="3799">
                <a:solidFill>
                  <a:srgbClr val="E6A4B4"/>
                </a:solidFill>
                <a:latin typeface="TT Norms Bold"/>
              </a:rPr>
              <a:t>Рыжкин Владислав Андреевич (фронтенд разработчик)</a:t>
            </a:r>
          </a:p>
          <a:p>
            <a:pPr marL="820417" lvl="1" indent="-410209" algn="l">
              <a:lnSpc>
                <a:spcPts val="7447"/>
              </a:lnSpc>
              <a:buFont typeface="Arial"/>
              <a:buChar char="•"/>
            </a:pPr>
            <a:r>
              <a:rPr lang="en-US" sz="3799">
                <a:solidFill>
                  <a:srgbClr val="E6A4B4"/>
                </a:solidFill>
                <a:latin typeface="TT Norms Bold"/>
              </a:rPr>
              <a:t>Попков Денис Владимирович (бэкенд разработчик)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5758" y="8754660"/>
            <a:ext cx="916582" cy="916582"/>
          </a:xfrm>
          <a:custGeom>
            <a:avLst/>
            <a:gdLst/>
            <a:ahLst/>
            <a:cxnLst/>
            <a:rect l="l" t="t" r="r" b="b"/>
            <a:pathLst>
              <a:path w="916582" h="916582">
                <a:moveTo>
                  <a:pt x="0" y="0"/>
                </a:moveTo>
                <a:lnTo>
                  <a:pt x="916582" y="0"/>
                </a:lnTo>
                <a:lnTo>
                  <a:pt x="916582" y="916582"/>
                </a:lnTo>
                <a:lnTo>
                  <a:pt x="0" y="916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91937" y="8808138"/>
            <a:ext cx="640425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FFF8E3"/>
                </a:solidFill>
                <a:latin typeface="TT Norms Bold"/>
              </a:rPr>
              <a:t>12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09162" y="2434783"/>
            <a:ext cx="12869676" cy="400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8E3"/>
                </a:solidFill>
                <a:latin typeface="TT Norms Bold"/>
              </a:rPr>
              <a:t>SWEET CREATIONS сделает ваши фантазии реальностью во рту!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25829B-98C7-463A-B10C-6B63FDE0D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6436512"/>
            <a:ext cx="6169429" cy="25763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5758" y="8845358"/>
            <a:ext cx="825883" cy="825883"/>
            <a:chOff x="0" y="0"/>
            <a:chExt cx="1101177" cy="11011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1177" cy="1101177"/>
            </a:xfrm>
            <a:custGeom>
              <a:avLst/>
              <a:gdLst/>
              <a:ahLst/>
              <a:cxnLst/>
              <a:rect l="l" t="t" r="r" b="b"/>
              <a:pathLst>
                <a:path w="1101177" h="1101177">
                  <a:moveTo>
                    <a:pt x="0" y="0"/>
                  </a:moveTo>
                  <a:lnTo>
                    <a:pt x="1101177" y="0"/>
                  </a:lnTo>
                  <a:lnTo>
                    <a:pt x="1101177" y="1101177"/>
                  </a:lnTo>
                  <a:lnTo>
                    <a:pt x="0" y="110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317325" y="-10928"/>
              <a:ext cx="479623" cy="106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799">
                  <a:solidFill>
                    <a:srgbClr val="FFF8E3"/>
                  </a:solidFill>
                  <a:latin typeface="TT Norms Bold"/>
                </a:rPr>
                <a:t>2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844288" y="4366573"/>
            <a:ext cx="6014840" cy="4735319"/>
          </a:xfrm>
          <a:custGeom>
            <a:avLst/>
            <a:gdLst/>
            <a:ahLst/>
            <a:cxnLst/>
            <a:rect l="l" t="t" r="r" b="b"/>
            <a:pathLst>
              <a:path w="6014840" h="4735319">
                <a:moveTo>
                  <a:pt x="0" y="0"/>
                </a:moveTo>
                <a:lnTo>
                  <a:pt x="6014840" y="0"/>
                </a:lnTo>
                <a:lnTo>
                  <a:pt x="6014840" y="4735320"/>
                </a:lnTo>
                <a:lnTo>
                  <a:pt x="0" y="4735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244460" y="4366573"/>
            <a:ext cx="6014840" cy="4735319"/>
          </a:xfrm>
          <a:custGeom>
            <a:avLst/>
            <a:gdLst/>
            <a:ahLst/>
            <a:cxnLst/>
            <a:rect l="l" t="t" r="r" b="b"/>
            <a:pathLst>
              <a:path w="6014840" h="4735319">
                <a:moveTo>
                  <a:pt x="0" y="0"/>
                </a:moveTo>
                <a:lnTo>
                  <a:pt x="6014840" y="0"/>
                </a:lnTo>
                <a:lnTo>
                  <a:pt x="6014840" y="4735320"/>
                </a:lnTo>
                <a:lnTo>
                  <a:pt x="0" y="4735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69899" y="5577150"/>
            <a:ext cx="3363618" cy="3094528"/>
          </a:xfrm>
          <a:custGeom>
            <a:avLst/>
            <a:gdLst/>
            <a:ahLst/>
            <a:cxnLst/>
            <a:rect l="l" t="t" r="r" b="b"/>
            <a:pathLst>
              <a:path w="3363618" h="3094528">
                <a:moveTo>
                  <a:pt x="0" y="0"/>
                </a:moveTo>
                <a:lnTo>
                  <a:pt x="3363617" y="0"/>
                </a:lnTo>
                <a:lnTo>
                  <a:pt x="3363617" y="3094528"/>
                </a:lnTo>
                <a:lnTo>
                  <a:pt x="0" y="3094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731806" y="5742082"/>
            <a:ext cx="3040147" cy="2929597"/>
          </a:xfrm>
          <a:custGeom>
            <a:avLst/>
            <a:gdLst/>
            <a:ahLst/>
            <a:cxnLst/>
            <a:rect l="l" t="t" r="r" b="b"/>
            <a:pathLst>
              <a:path w="3040147" h="2929597">
                <a:moveTo>
                  <a:pt x="0" y="0"/>
                </a:moveTo>
                <a:lnTo>
                  <a:pt x="3040148" y="0"/>
                </a:lnTo>
                <a:lnTo>
                  <a:pt x="3040148" y="2929596"/>
                </a:lnTo>
                <a:lnTo>
                  <a:pt x="0" y="29295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603217" y="1028700"/>
            <a:ext cx="7081565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8E3"/>
                </a:solidFill>
                <a:latin typeface="TT Norms Bold"/>
              </a:rPr>
              <a:t>ПРОБЛЕМА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1272" y="3065715"/>
            <a:ext cx="7528471" cy="917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4"/>
              </a:lnSpc>
            </a:pPr>
            <a:r>
              <a:rPr lang="en-US" sz="5345">
                <a:solidFill>
                  <a:srgbClr val="FFF8E3"/>
                </a:solidFill>
                <a:latin typeface="TT Norms Bold"/>
              </a:rPr>
              <a:t>ВИЗУАЛИЗИРОВАТЬ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34453" y="3065715"/>
            <a:ext cx="7634853" cy="917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4"/>
              </a:lnSpc>
            </a:pPr>
            <a:r>
              <a:rPr lang="en-US" sz="5345">
                <a:solidFill>
                  <a:srgbClr val="FFF8E3"/>
                </a:solidFill>
                <a:latin typeface="TT Norms Bold"/>
              </a:rPr>
              <a:t>СКОНСТРУИРОВАТЬ</a:t>
            </a:r>
          </a:p>
        </p:txBody>
      </p:sp>
      <p:sp>
        <p:nvSpPr>
          <p:cNvPr id="12" name="AutoShape 12"/>
          <p:cNvSpPr/>
          <p:nvPr/>
        </p:nvSpPr>
        <p:spPr>
          <a:xfrm>
            <a:off x="9551638" y="3044560"/>
            <a:ext cx="0" cy="6213740"/>
          </a:xfrm>
          <a:prstGeom prst="line">
            <a:avLst/>
          </a:prstGeom>
          <a:ln w="85725" cap="rnd">
            <a:solidFill>
              <a:srgbClr val="FFF8E3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5758" y="8845358"/>
            <a:ext cx="825883" cy="825883"/>
            <a:chOff x="0" y="0"/>
            <a:chExt cx="1101177" cy="11011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1177" cy="1101177"/>
            </a:xfrm>
            <a:custGeom>
              <a:avLst/>
              <a:gdLst/>
              <a:ahLst/>
              <a:cxnLst/>
              <a:rect l="l" t="t" r="r" b="b"/>
              <a:pathLst>
                <a:path w="1101177" h="1101177">
                  <a:moveTo>
                    <a:pt x="0" y="0"/>
                  </a:moveTo>
                  <a:lnTo>
                    <a:pt x="1101177" y="0"/>
                  </a:lnTo>
                  <a:lnTo>
                    <a:pt x="1101177" y="1101177"/>
                  </a:lnTo>
                  <a:lnTo>
                    <a:pt x="0" y="110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323477" y="12786"/>
              <a:ext cx="479623" cy="106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799">
                  <a:solidFill>
                    <a:srgbClr val="FFF8E3"/>
                  </a:solidFill>
                  <a:latin typeface="TT Norms Bold"/>
                </a:rPr>
                <a:t>3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378392"/>
            <a:ext cx="1928900" cy="1941534"/>
          </a:xfrm>
          <a:custGeom>
            <a:avLst/>
            <a:gdLst/>
            <a:ahLst/>
            <a:cxnLst/>
            <a:rect l="l" t="t" r="r" b="b"/>
            <a:pathLst>
              <a:path w="1928900" h="1941534">
                <a:moveTo>
                  <a:pt x="0" y="0"/>
                </a:moveTo>
                <a:lnTo>
                  <a:pt x="1928900" y="0"/>
                </a:lnTo>
                <a:lnTo>
                  <a:pt x="1928900" y="1941535"/>
                </a:lnTo>
                <a:lnTo>
                  <a:pt x="0" y="1941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028700" y="6103398"/>
            <a:ext cx="16230600" cy="0"/>
          </a:xfrm>
          <a:prstGeom prst="line">
            <a:avLst/>
          </a:prstGeom>
          <a:ln w="85725" cap="rnd">
            <a:solidFill>
              <a:srgbClr val="FFF8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325885" y="3090915"/>
            <a:ext cx="2264841" cy="2516490"/>
          </a:xfrm>
          <a:custGeom>
            <a:avLst/>
            <a:gdLst/>
            <a:ahLst/>
            <a:cxnLst/>
            <a:rect l="l" t="t" r="r" b="b"/>
            <a:pathLst>
              <a:path w="2264841" h="2516490">
                <a:moveTo>
                  <a:pt x="0" y="0"/>
                </a:moveTo>
                <a:lnTo>
                  <a:pt x="2264841" y="0"/>
                </a:lnTo>
                <a:lnTo>
                  <a:pt x="2264841" y="2516490"/>
                </a:lnTo>
                <a:lnTo>
                  <a:pt x="0" y="2516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305988" y="6370432"/>
            <a:ext cx="2452490" cy="2688812"/>
          </a:xfrm>
          <a:custGeom>
            <a:avLst/>
            <a:gdLst/>
            <a:ahLst/>
            <a:cxnLst/>
            <a:rect l="l" t="t" r="r" b="b"/>
            <a:pathLst>
              <a:path w="2452490" h="2688812">
                <a:moveTo>
                  <a:pt x="0" y="0"/>
                </a:moveTo>
                <a:lnTo>
                  <a:pt x="2452491" y="0"/>
                </a:lnTo>
                <a:lnTo>
                  <a:pt x="2452491" y="2688811"/>
                </a:lnTo>
                <a:lnTo>
                  <a:pt x="0" y="26888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438517" y="6370432"/>
            <a:ext cx="2933793" cy="3004816"/>
          </a:xfrm>
          <a:custGeom>
            <a:avLst/>
            <a:gdLst/>
            <a:ahLst/>
            <a:cxnLst/>
            <a:rect l="l" t="t" r="r" b="b"/>
            <a:pathLst>
              <a:path w="2933793" h="3004816">
                <a:moveTo>
                  <a:pt x="0" y="0"/>
                </a:moveTo>
                <a:lnTo>
                  <a:pt x="2933793" y="0"/>
                </a:lnTo>
                <a:lnTo>
                  <a:pt x="2933793" y="3004815"/>
                </a:lnTo>
                <a:lnTo>
                  <a:pt x="0" y="30048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805167" y="1028700"/>
            <a:ext cx="7454133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8E3"/>
                </a:solidFill>
                <a:latin typeface="TT Norms Bold"/>
              </a:rPr>
              <a:t>АУДИТОРИЯ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29030" y="4067445"/>
            <a:ext cx="11167926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>
                <a:solidFill>
                  <a:srgbClr val="FFF8E3"/>
                </a:solidFill>
                <a:latin typeface="TT Norms Bold"/>
              </a:rPr>
              <a:t>ОРГАНИЗАТОРЫ СОБЫТИЙ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60037" y="7232110"/>
            <a:ext cx="11167926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>
                <a:solidFill>
                  <a:srgbClr val="FFF8E3"/>
                </a:solidFill>
                <a:latin typeface="TT Norms Bold"/>
              </a:rPr>
              <a:t>МОЛОДЕЖЬ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141146" y="4573326"/>
            <a:ext cx="9529995" cy="0"/>
          </a:xfrm>
          <a:prstGeom prst="line">
            <a:avLst/>
          </a:prstGeom>
          <a:ln w="85725" cap="rnd">
            <a:solidFill>
              <a:srgbClr val="E6A4B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8141146" y="6658579"/>
            <a:ext cx="9529997" cy="0"/>
          </a:xfrm>
          <a:prstGeom prst="line">
            <a:avLst/>
          </a:prstGeom>
          <a:ln w="85725" cap="rnd">
            <a:solidFill>
              <a:srgbClr val="E6A4B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5085455" y="5170159"/>
            <a:ext cx="12585688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5600">
                <a:solidFill>
                  <a:srgbClr val="E6A4B4"/>
                </a:solidFill>
                <a:latin typeface="TT Norms Bold"/>
              </a:rPr>
              <a:t>УДОБНЫЙ КОНСТРУКТОР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24730" y="7296754"/>
            <a:ext cx="1314641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5600">
                <a:solidFill>
                  <a:srgbClr val="E6A4B4"/>
                </a:solidFill>
                <a:latin typeface="TT Norms Bold"/>
              </a:rPr>
              <a:t>УНИКАЛЬНЫЕ ТОРТЫ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15758" y="8845358"/>
            <a:ext cx="825883" cy="825883"/>
            <a:chOff x="0" y="0"/>
            <a:chExt cx="1101177" cy="11011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01177" cy="1101177"/>
            </a:xfrm>
            <a:custGeom>
              <a:avLst/>
              <a:gdLst/>
              <a:ahLst/>
              <a:cxnLst/>
              <a:rect l="l" t="t" r="r" b="b"/>
              <a:pathLst>
                <a:path w="1101177" h="1101177">
                  <a:moveTo>
                    <a:pt x="0" y="0"/>
                  </a:moveTo>
                  <a:lnTo>
                    <a:pt x="1101177" y="0"/>
                  </a:lnTo>
                  <a:lnTo>
                    <a:pt x="1101177" y="1101177"/>
                  </a:lnTo>
                  <a:lnTo>
                    <a:pt x="0" y="110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293174" y="-10928"/>
              <a:ext cx="479623" cy="106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799">
                  <a:solidFill>
                    <a:srgbClr val="E6A4B4"/>
                  </a:solidFill>
                  <a:latin typeface="TT Norms Bold"/>
                </a:rPr>
                <a:t>4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79311" y="3605816"/>
            <a:ext cx="5226651" cy="4114800"/>
            <a:chOff x="0" y="0"/>
            <a:chExt cx="6968868" cy="548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68868" cy="5486400"/>
            </a:xfrm>
            <a:custGeom>
              <a:avLst/>
              <a:gdLst/>
              <a:ahLst/>
              <a:cxnLst/>
              <a:rect l="l" t="t" r="r" b="b"/>
              <a:pathLst>
                <a:path w="6968868" h="5486400">
                  <a:moveTo>
                    <a:pt x="0" y="0"/>
                  </a:moveTo>
                  <a:lnTo>
                    <a:pt x="6968868" y="0"/>
                  </a:lnTo>
                  <a:lnTo>
                    <a:pt x="69688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316385" y="2521579"/>
              <a:ext cx="6336099" cy="1694907"/>
            </a:xfrm>
            <a:custGeom>
              <a:avLst/>
              <a:gdLst/>
              <a:ahLst/>
              <a:cxnLst/>
              <a:rect l="l" t="t" r="r" b="b"/>
              <a:pathLst>
                <a:path w="6336099" h="1694907">
                  <a:moveTo>
                    <a:pt x="0" y="0"/>
                  </a:moveTo>
                  <a:lnTo>
                    <a:pt x="6336099" y="0"/>
                  </a:lnTo>
                  <a:lnTo>
                    <a:pt x="6336099" y="1694907"/>
                  </a:lnTo>
                  <a:lnTo>
                    <a:pt x="0" y="169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6839870" y="3022503"/>
            <a:ext cx="1083127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5600">
                <a:solidFill>
                  <a:srgbClr val="E6A4B4"/>
                </a:solidFill>
                <a:latin typeface="TT Norms Bold"/>
              </a:rPr>
              <a:t>ОБШИРНЫЙ КАТАЛОГ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028700"/>
            <a:ext cx="7454133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E6A4B4"/>
                </a:solidFill>
                <a:latin typeface="TT Norms Bold"/>
              </a:rPr>
              <a:t>РЕШЕНИЕ</a:t>
            </a:r>
          </a:p>
        </p:txBody>
      </p:sp>
      <p:sp>
        <p:nvSpPr>
          <p:cNvPr id="14" name="Freeform 14"/>
          <p:cNvSpPr/>
          <p:nvPr/>
        </p:nvSpPr>
        <p:spPr>
          <a:xfrm>
            <a:off x="6154401" y="5414816"/>
            <a:ext cx="1569313" cy="715999"/>
          </a:xfrm>
          <a:custGeom>
            <a:avLst/>
            <a:gdLst/>
            <a:ahLst/>
            <a:cxnLst/>
            <a:rect l="l" t="t" r="r" b="b"/>
            <a:pathLst>
              <a:path w="1569313" h="715999">
                <a:moveTo>
                  <a:pt x="0" y="0"/>
                </a:moveTo>
                <a:lnTo>
                  <a:pt x="1569313" y="0"/>
                </a:lnTo>
                <a:lnTo>
                  <a:pt x="1569313" y="715999"/>
                </a:lnTo>
                <a:lnTo>
                  <a:pt x="0" y="7159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268165">
            <a:off x="6230704" y="4029044"/>
            <a:ext cx="1569313" cy="715999"/>
          </a:xfrm>
          <a:custGeom>
            <a:avLst/>
            <a:gdLst/>
            <a:ahLst/>
            <a:cxnLst/>
            <a:rect l="l" t="t" r="r" b="b"/>
            <a:pathLst>
              <a:path w="1569313" h="715999">
                <a:moveTo>
                  <a:pt x="0" y="0"/>
                </a:moveTo>
                <a:lnTo>
                  <a:pt x="1569313" y="0"/>
                </a:lnTo>
                <a:lnTo>
                  <a:pt x="1569313" y="715999"/>
                </a:lnTo>
                <a:lnTo>
                  <a:pt x="0" y="7159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1115266">
            <a:off x="6238898" y="6773177"/>
            <a:ext cx="1569313" cy="715999"/>
          </a:xfrm>
          <a:custGeom>
            <a:avLst/>
            <a:gdLst/>
            <a:ahLst/>
            <a:cxnLst/>
            <a:rect l="l" t="t" r="r" b="b"/>
            <a:pathLst>
              <a:path w="1569313" h="715999">
                <a:moveTo>
                  <a:pt x="0" y="0"/>
                </a:moveTo>
                <a:lnTo>
                  <a:pt x="1569312" y="0"/>
                </a:lnTo>
                <a:lnTo>
                  <a:pt x="1569312" y="715999"/>
                </a:lnTo>
                <a:lnTo>
                  <a:pt x="0" y="7159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5758" y="8845358"/>
            <a:ext cx="825883" cy="825883"/>
            <a:chOff x="0" y="0"/>
            <a:chExt cx="1101177" cy="11011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1177" cy="1101177"/>
            </a:xfrm>
            <a:custGeom>
              <a:avLst/>
              <a:gdLst/>
              <a:ahLst/>
              <a:cxnLst/>
              <a:rect l="l" t="t" r="r" b="b"/>
              <a:pathLst>
                <a:path w="1101177" h="1101177">
                  <a:moveTo>
                    <a:pt x="0" y="0"/>
                  </a:moveTo>
                  <a:lnTo>
                    <a:pt x="1101177" y="0"/>
                  </a:lnTo>
                  <a:lnTo>
                    <a:pt x="1101177" y="1101177"/>
                  </a:lnTo>
                  <a:lnTo>
                    <a:pt x="0" y="110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310777" y="1772"/>
              <a:ext cx="479623" cy="106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799">
                  <a:solidFill>
                    <a:srgbClr val="FFF8E3"/>
                  </a:solidFill>
                  <a:latin typeface="TT Norms Bold"/>
                </a:rPr>
                <a:t>5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929024" y="3082836"/>
            <a:ext cx="2356221" cy="2356221"/>
          </a:xfrm>
          <a:custGeom>
            <a:avLst/>
            <a:gdLst/>
            <a:ahLst/>
            <a:cxnLst/>
            <a:rect l="l" t="t" r="r" b="b"/>
            <a:pathLst>
              <a:path w="2356221" h="2356221">
                <a:moveTo>
                  <a:pt x="0" y="0"/>
                </a:moveTo>
                <a:lnTo>
                  <a:pt x="2356221" y="0"/>
                </a:lnTo>
                <a:lnTo>
                  <a:pt x="2356221" y="2356221"/>
                </a:lnTo>
                <a:lnTo>
                  <a:pt x="0" y="2356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9710" y="7173945"/>
            <a:ext cx="3854851" cy="1366720"/>
          </a:xfrm>
          <a:custGeom>
            <a:avLst/>
            <a:gdLst/>
            <a:ahLst/>
            <a:cxnLst/>
            <a:rect l="l" t="t" r="r" b="b"/>
            <a:pathLst>
              <a:path w="3854851" h="1366720">
                <a:moveTo>
                  <a:pt x="0" y="0"/>
                </a:moveTo>
                <a:lnTo>
                  <a:pt x="3854850" y="0"/>
                </a:lnTo>
                <a:lnTo>
                  <a:pt x="3854850" y="1366720"/>
                </a:lnTo>
                <a:lnTo>
                  <a:pt x="0" y="13667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450981" y="3658098"/>
            <a:ext cx="2079828" cy="2635891"/>
          </a:xfrm>
          <a:custGeom>
            <a:avLst/>
            <a:gdLst/>
            <a:ahLst/>
            <a:cxnLst/>
            <a:rect l="l" t="t" r="r" b="b"/>
            <a:pathLst>
              <a:path w="2079828" h="2635891">
                <a:moveTo>
                  <a:pt x="0" y="0"/>
                </a:moveTo>
                <a:lnTo>
                  <a:pt x="2079828" y="0"/>
                </a:lnTo>
                <a:lnTo>
                  <a:pt x="2079828" y="2635891"/>
                </a:lnTo>
                <a:lnTo>
                  <a:pt x="0" y="26358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861999" y="3658098"/>
            <a:ext cx="2564003" cy="2635891"/>
          </a:xfrm>
          <a:custGeom>
            <a:avLst/>
            <a:gdLst/>
            <a:ahLst/>
            <a:cxnLst/>
            <a:rect l="l" t="t" r="r" b="b"/>
            <a:pathLst>
              <a:path w="2564003" h="2635891">
                <a:moveTo>
                  <a:pt x="0" y="0"/>
                </a:moveTo>
                <a:lnTo>
                  <a:pt x="2564002" y="0"/>
                </a:lnTo>
                <a:lnTo>
                  <a:pt x="2564002" y="2635891"/>
                </a:lnTo>
                <a:lnTo>
                  <a:pt x="0" y="26358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738401" y="1028700"/>
            <a:ext cx="8520899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8E3"/>
                </a:solidFill>
                <a:latin typeface="TT Norms Bold"/>
              </a:rPr>
              <a:t>ТЕХНОЛОГИИ</a:t>
            </a:r>
          </a:p>
        </p:txBody>
      </p:sp>
      <p:sp>
        <p:nvSpPr>
          <p:cNvPr id="10" name="AutoShape 10"/>
          <p:cNvSpPr/>
          <p:nvPr/>
        </p:nvSpPr>
        <p:spPr>
          <a:xfrm>
            <a:off x="6118502" y="2934787"/>
            <a:ext cx="0" cy="6213740"/>
          </a:xfrm>
          <a:prstGeom prst="line">
            <a:avLst/>
          </a:prstGeom>
          <a:ln w="85725" cap="rnd">
            <a:solidFill>
              <a:srgbClr val="FFF8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-1153314" y="5631001"/>
            <a:ext cx="852089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20"/>
              </a:lnSpc>
              <a:spcBef>
                <a:spcPct val="0"/>
              </a:spcBef>
            </a:pPr>
            <a:r>
              <a:rPr lang="en-US" sz="8100">
                <a:solidFill>
                  <a:srgbClr val="FFF8E3"/>
                </a:solidFill>
                <a:latin typeface="TT Norms Bold"/>
              </a:rPr>
              <a:t>PYTHON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83551" y="7021239"/>
            <a:ext cx="8520899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8E3"/>
                </a:solidFill>
                <a:latin typeface="TT Norms Bold"/>
              </a:rPr>
              <a:t>VUE.JS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2424821" y="2934787"/>
            <a:ext cx="0" cy="6213740"/>
          </a:xfrm>
          <a:prstGeom prst="line">
            <a:avLst/>
          </a:prstGeom>
          <a:ln w="85725" cap="rnd">
            <a:solidFill>
              <a:srgbClr val="FFF8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1230446" y="7021239"/>
            <a:ext cx="8520899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8E3"/>
                </a:solidFill>
                <a:latin typeface="TT Norms Bold"/>
              </a:rPr>
              <a:t>SQLite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84A3D44-E44D-4A3B-B378-75D4B490DE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6674086"/>
            <a:ext cx="5483377" cy="21846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2764" y="1840797"/>
            <a:ext cx="15934863" cy="7301320"/>
            <a:chOff x="0" y="0"/>
            <a:chExt cx="5390312" cy="24698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0312" cy="2469829"/>
            </a:xfrm>
            <a:custGeom>
              <a:avLst/>
              <a:gdLst/>
              <a:ahLst/>
              <a:cxnLst/>
              <a:rect l="l" t="t" r="r" b="b"/>
              <a:pathLst>
                <a:path w="5390312" h="2469829">
                  <a:moveTo>
                    <a:pt x="5265851" y="2469829"/>
                  </a:moveTo>
                  <a:lnTo>
                    <a:pt x="124460" y="2469829"/>
                  </a:lnTo>
                  <a:cubicBezTo>
                    <a:pt x="55880" y="2469829"/>
                    <a:pt x="0" y="2413949"/>
                    <a:pt x="0" y="23453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65852" y="0"/>
                  </a:lnTo>
                  <a:cubicBezTo>
                    <a:pt x="5334432" y="0"/>
                    <a:pt x="5390312" y="55880"/>
                    <a:pt x="5390312" y="124460"/>
                  </a:cubicBezTo>
                  <a:lnTo>
                    <a:pt x="5390312" y="2345369"/>
                  </a:lnTo>
                  <a:cubicBezTo>
                    <a:pt x="5390312" y="2413949"/>
                    <a:pt x="5334432" y="2469829"/>
                    <a:pt x="5265852" y="2469829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</p:grp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413033" y="2077050"/>
          <a:ext cx="15434323" cy="6859801"/>
        </p:xfrm>
        <a:graphic>
          <a:graphicData uri="http://schemas.openxmlformats.org/drawingml/2006/table">
            <a:tbl>
              <a:tblPr/>
              <a:tblGrid>
                <a:gridCol w="4092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5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5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0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05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9659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8E3"/>
                          </a:solidFill>
                          <a:latin typeface="TT Norms Bold"/>
                        </a:rPr>
                        <a:t>НЕДОСТАТКИ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A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8E3"/>
                          </a:solidFill>
                          <a:latin typeface="TT Norms Bold"/>
                        </a:rPr>
                        <a:t>CHEESIT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A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8E3"/>
                          </a:solidFill>
                          <a:latin typeface="TT Norms Bold"/>
                        </a:rPr>
                        <a:t>FKTORT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A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8E3"/>
                          </a:solidFill>
                          <a:latin typeface="TT Norms Bold"/>
                        </a:rPr>
                        <a:t>ILOVECAKE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A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8E3"/>
                          </a:solidFill>
                          <a:latin typeface="TT Norms Bold"/>
                        </a:rPr>
                        <a:t>SWEET CRT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A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634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E6A4B4"/>
                          </a:solidFill>
                          <a:latin typeface="TT Norms Bold"/>
                        </a:rPr>
                        <a:t>НАГЛЯДНОСТЬ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627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E6A4B4"/>
                          </a:solidFill>
                          <a:latin typeface="TT Norms Bold"/>
                        </a:rPr>
                        <a:t>ПОЛЬЗОВАТЕЛЬСКАЯ ГРАФИКА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429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E6A4B4"/>
                          </a:solidFill>
                          <a:latin typeface="TT Norms Bold"/>
                        </a:rPr>
                        <a:t>ПОЛЬЗОВАТЕЛЬСКИЙ ТЕКСТ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627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E6A4B4"/>
                          </a:solidFill>
                          <a:latin typeface="TT Norms Bold"/>
                        </a:rPr>
                        <a:t>ШИРОКАЯ КАСТОМИЗАЦИЯ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572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E6A4B4"/>
                          </a:solidFill>
                          <a:latin typeface="TT Norms Bold"/>
                        </a:rPr>
                        <a:t>ЛИЧНЫЙ КАБИНЕТ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" name="Group 5"/>
          <p:cNvGrpSpPr/>
          <p:nvPr/>
        </p:nvGrpSpPr>
        <p:grpSpPr>
          <a:xfrm>
            <a:off x="615758" y="8845358"/>
            <a:ext cx="825883" cy="825883"/>
            <a:chOff x="0" y="0"/>
            <a:chExt cx="1101177" cy="11011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1177" cy="1101177"/>
            </a:xfrm>
            <a:custGeom>
              <a:avLst/>
              <a:gdLst/>
              <a:ahLst/>
              <a:cxnLst/>
              <a:rect l="l" t="t" r="r" b="b"/>
              <a:pathLst>
                <a:path w="1101177" h="1101177">
                  <a:moveTo>
                    <a:pt x="0" y="0"/>
                  </a:moveTo>
                  <a:lnTo>
                    <a:pt x="1101177" y="0"/>
                  </a:lnTo>
                  <a:lnTo>
                    <a:pt x="1101177" y="1101177"/>
                  </a:lnTo>
                  <a:lnTo>
                    <a:pt x="0" y="110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293174" y="-10928"/>
              <a:ext cx="479623" cy="106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799">
                  <a:solidFill>
                    <a:srgbClr val="E6A4B4"/>
                  </a:solidFill>
                  <a:latin typeface="TT Norms Bold"/>
                </a:rPr>
                <a:t>6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6337674" y="3349262"/>
            <a:ext cx="842643" cy="153208"/>
          </a:xfrm>
          <a:custGeom>
            <a:avLst/>
            <a:gdLst/>
            <a:ahLst/>
            <a:cxnLst/>
            <a:rect l="l" t="t" r="r" b="b"/>
            <a:pathLst>
              <a:path w="842643" h="153208">
                <a:moveTo>
                  <a:pt x="0" y="0"/>
                </a:moveTo>
                <a:lnTo>
                  <a:pt x="842644" y="0"/>
                </a:lnTo>
                <a:lnTo>
                  <a:pt x="842644" y="153208"/>
                </a:lnTo>
                <a:lnTo>
                  <a:pt x="0" y="153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62764" y="383472"/>
            <a:ext cx="8400055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69"/>
              </a:lnSpc>
            </a:pPr>
            <a:r>
              <a:rPr lang="en-US" sz="8724">
                <a:solidFill>
                  <a:srgbClr val="E6A4B4"/>
                </a:solidFill>
                <a:latin typeface="TT Norms Bold"/>
              </a:rPr>
              <a:t>КОНКУРЕНТЫ</a:t>
            </a:r>
          </a:p>
        </p:txBody>
      </p:sp>
      <p:sp>
        <p:nvSpPr>
          <p:cNvPr id="10" name="Freeform 10"/>
          <p:cNvSpPr/>
          <p:nvPr/>
        </p:nvSpPr>
        <p:spPr>
          <a:xfrm>
            <a:off x="6410810" y="8033151"/>
            <a:ext cx="693308" cy="696782"/>
          </a:xfrm>
          <a:custGeom>
            <a:avLst/>
            <a:gdLst/>
            <a:ahLst/>
            <a:cxnLst/>
            <a:rect l="l" t="t" r="r" b="b"/>
            <a:pathLst>
              <a:path w="693308" h="696782">
                <a:moveTo>
                  <a:pt x="0" y="0"/>
                </a:moveTo>
                <a:lnTo>
                  <a:pt x="693308" y="0"/>
                </a:lnTo>
                <a:lnTo>
                  <a:pt x="693308" y="696782"/>
                </a:lnTo>
                <a:lnTo>
                  <a:pt x="0" y="696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336142" y="7108439"/>
            <a:ext cx="842643" cy="153208"/>
          </a:xfrm>
          <a:custGeom>
            <a:avLst/>
            <a:gdLst/>
            <a:ahLst/>
            <a:cxnLst/>
            <a:rect l="l" t="t" r="r" b="b"/>
            <a:pathLst>
              <a:path w="842643" h="153208">
                <a:moveTo>
                  <a:pt x="0" y="0"/>
                </a:moveTo>
                <a:lnTo>
                  <a:pt x="842643" y="0"/>
                </a:lnTo>
                <a:lnTo>
                  <a:pt x="842643" y="153208"/>
                </a:lnTo>
                <a:lnTo>
                  <a:pt x="0" y="153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218668" y="3349262"/>
            <a:ext cx="842643" cy="153208"/>
          </a:xfrm>
          <a:custGeom>
            <a:avLst/>
            <a:gdLst/>
            <a:ahLst/>
            <a:cxnLst/>
            <a:rect l="l" t="t" r="r" b="b"/>
            <a:pathLst>
              <a:path w="842643" h="153208">
                <a:moveTo>
                  <a:pt x="0" y="0"/>
                </a:moveTo>
                <a:lnTo>
                  <a:pt x="842643" y="0"/>
                </a:lnTo>
                <a:lnTo>
                  <a:pt x="842643" y="153208"/>
                </a:lnTo>
                <a:lnTo>
                  <a:pt x="0" y="153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44000" y="8284933"/>
            <a:ext cx="842643" cy="153208"/>
          </a:xfrm>
          <a:custGeom>
            <a:avLst/>
            <a:gdLst/>
            <a:ahLst/>
            <a:cxnLst/>
            <a:rect l="l" t="t" r="r" b="b"/>
            <a:pathLst>
              <a:path w="842643" h="153208">
                <a:moveTo>
                  <a:pt x="0" y="0"/>
                </a:moveTo>
                <a:lnTo>
                  <a:pt x="842643" y="0"/>
                </a:lnTo>
                <a:lnTo>
                  <a:pt x="842643" y="153208"/>
                </a:lnTo>
                <a:lnTo>
                  <a:pt x="0" y="153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997285" y="6836652"/>
            <a:ext cx="693308" cy="696782"/>
          </a:xfrm>
          <a:custGeom>
            <a:avLst/>
            <a:gdLst/>
            <a:ahLst/>
            <a:cxnLst/>
            <a:rect l="l" t="t" r="r" b="b"/>
            <a:pathLst>
              <a:path w="693308" h="696782">
                <a:moveTo>
                  <a:pt x="0" y="0"/>
                </a:moveTo>
                <a:lnTo>
                  <a:pt x="693308" y="0"/>
                </a:lnTo>
                <a:lnTo>
                  <a:pt x="693308" y="696782"/>
                </a:lnTo>
                <a:lnTo>
                  <a:pt x="0" y="696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174773" y="5506950"/>
            <a:ext cx="693308" cy="696782"/>
          </a:xfrm>
          <a:custGeom>
            <a:avLst/>
            <a:gdLst/>
            <a:ahLst/>
            <a:cxnLst/>
            <a:rect l="l" t="t" r="r" b="b"/>
            <a:pathLst>
              <a:path w="693308" h="696782">
                <a:moveTo>
                  <a:pt x="0" y="0"/>
                </a:moveTo>
                <a:lnTo>
                  <a:pt x="693307" y="0"/>
                </a:lnTo>
                <a:lnTo>
                  <a:pt x="693307" y="696782"/>
                </a:lnTo>
                <a:lnTo>
                  <a:pt x="0" y="696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100105" y="4454970"/>
            <a:ext cx="842643" cy="153208"/>
          </a:xfrm>
          <a:custGeom>
            <a:avLst/>
            <a:gdLst/>
            <a:ahLst/>
            <a:cxnLst/>
            <a:rect l="l" t="t" r="r" b="b"/>
            <a:pathLst>
              <a:path w="842643" h="153208">
                <a:moveTo>
                  <a:pt x="0" y="0"/>
                </a:moveTo>
                <a:lnTo>
                  <a:pt x="842643" y="0"/>
                </a:lnTo>
                <a:lnTo>
                  <a:pt x="842643" y="153208"/>
                </a:lnTo>
                <a:lnTo>
                  <a:pt x="0" y="153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429094" y="5509918"/>
            <a:ext cx="693308" cy="696782"/>
          </a:xfrm>
          <a:custGeom>
            <a:avLst/>
            <a:gdLst/>
            <a:ahLst/>
            <a:cxnLst/>
            <a:rect l="l" t="t" r="r" b="b"/>
            <a:pathLst>
              <a:path w="693308" h="696782">
                <a:moveTo>
                  <a:pt x="0" y="0"/>
                </a:moveTo>
                <a:lnTo>
                  <a:pt x="693308" y="0"/>
                </a:lnTo>
                <a:lnTo>
                  <a:pt x="693308" y="696781"/>
                </a:lnTo>
                <a:lnTo>
                  <a:pt x="0" y="6967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337674" y="4454970"/>
            <a:ext cx="842643" cy="153208"/>
          </a:xfrm>
          <a:custGeom>
            <a:avLst/>
            <a:gdLst/>
            <a:ahLst/>
            <a:cxnLst/>
            <a:rect l="l" t="t" r="r" b="b"/>
            <a:pathLst>
              <a:path w="842643" h="153208">
                <a:moveTo>
                  <a:pt x="0" y="0"/>
                </a:moveTo>
                <a:lnTo>
                  <a:pt x="842644" y="0"/>
                </a:lnTo>
                <a:lnTo>
                  <a:pt x="842644" y="153208"/>
                </a:lnTo>
                <a:lnTo>
                  <a:pt x="0" y="153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218668" y="4454970"/>
            <a:ext cx="842643" cy="153208"/>
          </a:xfrm>
          <a:custGeom>
            <a:avLst/>
            <a:gdLst/>
            <a:ahLst/>
            <a:cxnLst/>
            <a:rect l="l" t="t" r="r" b="b"/>
            <a:pathLst>
              <a:path w="842643" h="153208">
                <a:moveTo>
                  <a:pt x="0" y="0"/>
                </a:moveTo>
                <a:lnTo>
                  <a:pt x="842643" y="0"/>
                </a:lnTo>
                <a:lnTo>
                  <a:pt x="842643" y="153208"/>
                </a:lnTo>
                <a:lnTo>
                  <a:pt x="0" y="153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070642" y="8304938"/>
            <a:ext cx="842643" cy="153208"/>
          </a:xfrm>
          <a:custGeom>
            <a:avLst/>
            <a:gdLst/>
            <a:ahLst/>
            <a:cxnLst/>
            <a:rect l="l" t="t" r="r" b="b"/>
            <a:pathLst>
              <a:path w="842643" h="153208">
                <a:moveTo>
                  <a:pt x="0" y="0"/>
                </a:moveTo>
                <a:lnTo>
                  <a:pt x="842644" y="0"/>
                </a:lnTo>
                <a:lnTo>
                  <a:pt x="842644" y="153208"/>
                </a:lnTo>
                <a:lnTo>
                  <a:pt x="0" y="153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174773" y="6836652"/>
            <a:ext cx="693308" cy="696782"/>
          </a:xfrm>
          <a:custGeom>
            <a:avLst/>
            <a:gdLst/>
            <a:ahLst/>
            <a:cxnLst/>
            <a:rect l="l" t="t" r="r" b="b"/>
            <a:pathLst>
              <a:path w="693308" h="696782">
                <a:moveTo>
                  <a:pt x="0" y="0"/>
                </a:moveTo>
                <a:lnTo>
                  <a:pt x="693307" y="0"/>
                </a:lnTo>
                <a:lnTo>
                  <a:pt x="693307" y="696782"/>
                </a:lnTo>
                <a:lnTo>
                  <a:pt x="0" y="696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256002" y="5491457"/>
            <a:ext cx="693308" cy="696782"/>
          </a:xfrm>
          <a:custGeom>
            <a:avLst/>
            <a:gdLst/>
            <a:ahLst/>
            <a:cxnLst/>
            <a:rect l="l" t="t" r="r" b="b"/>
            <a:pathLst>
              <a:path w="693308" h="696782">
                <a:moveTo>
                  <a:pt x="0" y="0"/>
                </a:moveTo>
                <a:lnTo>
                  <a:pt x="693307" y="0"/>
                </a:lnTo>
                <a:lnTo>
                  <a:pt x="693307" y="696782"/>
                </a:lnTo>
                <a:lnTo>
                  <a:pt x="0" y="696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218668" y="6811784"/>
            <a:ext cx="693308" cy="696782"/>
          </a:xfrm>
          <a:custGeom>
            <a:avLst/>
            <a:gdLst/>
            <a:ahLst/>
            <a:cxnLst/>
            <a:rect l="l" t="t" r="r" b="b"/>
            <a:pathLst>
              <a:path w="693308" h="696782">
                <a:moveTo>
                  <a:pt x="0" y="0"/>
                </a:moveTo>
                <a:lnTo>
                  <a:pt x="693308" y="0"/>
                </a:lnTo>
                <a:lnTo>
                  <a:pt x="693308" y="696781"/>
                </a:lnTo>
                <a:lnTo>
                  <a:pt x="0" y="6967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997285" y="3077475"/>
            <a:ext cx="693308" cy="696782"/>
          </a:xfrm>
          <a:custGeom>
            <a:avLst/>
            <a:gdLst/>
            <a:ahLst/>
            <a:cxnLst/>
            <a:rect l="l" t="t" r="r" b="b"/>
            <a:pathLst>
              <a:path w="693308" h="696782">
                <a:moveTo>
                  <a:pt x="0" y="0"/>
                </a:moveTo>
                <a:lnTo>
                  <a:pt x="693308" y="0"/>
                </a:lnTo>
                <a:lnTo>
                  <a:pt x="693308" y="696782"/>
                </a:lnTo>
                <a:lnTo>
                  <a:pt x="0" y="696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997285" y="4183183"/>
            <a:ext cx="693308" cy="696782"/>
          </a:xfrm>
          <a:custGeom>
            <a:avLst/>
            <a:gdLst/>
            <a:ahLst/>
            <a:cxnLst/>
            <a:rect l="l" t="t" r="r" b="b"/>
            <a:pathLst>
              <a:path w="693308" h="696782">
                <a:moveTo>
                  <a:pt x="0" y="0"/>
                </a:moveTo>
                <a:lnTo>
                  <a:pt x="693308" y="0"/>
                </a:lnTo>
                <a:lnTo>
                  <a:pt x="693308" y="696782"/>
                </a:lnTo>
                <a:lnTo>
                  <a:pt x="0" y="696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4997285" y="5506950"/>
            <a:ext cx="693308" cy="696782"/>
          </a:xfrm>
          <a:custGeom>
            <a:avLst/>
            <a:gdLst/>
            <a:ahLst/>
            <a:cxnLst/>
            <a:rect l="l" t="t" r="r" b="b"/>
            <a:pathLst>
              <a:path w="693308" h="696782">
                <a:moveTo>
                  <a:pt x="0" y="0"/>
                </a:moveTo>
                <a:lnTo>
                  <a:pt x="693308" y="0"/>
                </a:lnTo>
                <a:lnTo>
                  <a:pt x="693308" y="696782"/>
                </a:lnTo>
                <a:lnTo>
                  <a:pt x="0" y="696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4997285" y="8013146"/>
            <a:ext cx="693308" cy="696782"/>
          </a:xfrm>
          <a:custGeom>
            <a:avLst/>
            <a:gdLst/>
            <a:ahLst/>
            <a:cxnLst/>
            <a:rect l="l" t="t" r="r" b="b"/>
            <a:pathLst>
              <a:path w="693308" h="696782">
                <a:moveTo>
                  <a:pt x="0" y="0"/>
                </a:moveTo>
                <a:lnTo>
                  <a:pt x="693308" y="0"/>
                </a:lnTo>
                <a:lnTo>
                  <a:pt x="693308" y="696782"/>
                </a:lnTo>
                <a:lnTo>
                  <a:pt x="0" y="696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2174773" y="3077475"/>
            <a:ext cx="693308" cy="696782"/>
          </a:xfrm>
          <a:custGeom>
            <a:avLst/>
            <a:gdLst/>
            <a:ahLst/>
            <a:cxnLst/>
            <a:rect l="l" t="t" r="r" b="b"/>
            <a:pathLst>
              <a:path w="693308" h="696782">
                <a:moveTo>
                  <a:pt x="0" y="0"/>
                </a:moveTo>
                <a:lnTo>
                  <a:pt x="693307" y="0"/>
                </a:lnTo>
                <a:lnTo>
                  <a:pt x="693307" y="696782"/>
                </a:lnTo>
                <a:lnTo>
                  <a:pt x="0" y="696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5758" y="8845358"/>
            <a:ext cx="825883" cy="825883"/>
            <a:chOff x="0" y="0"/>
            <a:chExt cx="1101177" cy="11011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1177" cy="1101177"/>
            </a:xfrm>
            <a:custGeom>
              <a:avLst/>
              <a:gdLst/>
              <a:ahLst/>
              <a:cxnLst/>
              <a:rect l="l" t="t" r="r" b="b"/>
              <a:pathLst>
                <a:path w="1101177" h="1101177">
                  <a:moveTo>
                    <a:pt x="0" y="0"/>
                  </a:moveTo>
                  <a:lnTo>
                    <a:pt x="1101177" y="0"/>
                  </a:lnTo>
                  <a:lnTo>
                    <a:pt x="1101177" y="1101177"/>
                  </a:lnTo>
                  <a:lnTo>
                    <a:pt x="0" y="110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336177" y="14472"/>
              <a:ext cx="479623" cy="106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799">
                  <a:solidFill>
                    <a:srgbClr val="FFF8E3"/>
                  </a:solidFill>
                  <a:latin typeface="TT Norms Bold"/>
                </a:rPr>
                <a:t>7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1600" y="2362200"/>
            <a:ext cx="15762182" cy="7291255"/>
            <a:chOff x="0" y="0"/>
            <a:chExt cx="5214897" cy="24448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14897" cy="2444820"/>
            </a:xfrm>
            <a:custGeom>
              <a:avLst/>
              <a:gdLst/>
              <a:ahLst/>
              <a:cxnLst/>
              <a:rect l="l" t="t" r="r" b="b"/>
              <a:pathLst>
                <a:path w="5214897" h="2444820">
                  <a:moveTo>
                    <a:pt x="5090437" y="2444820"/>
                  </a:moveTo>
                  <a:lnTo>
                    <a:pt x="124460" y="2444820"/>
                  </a:lnTo>
                  <a:cubicBezTo>
                    <a:pt x="55880" y="2444820"/>
                    <a:pt x="0" y="2388940"/>
                    <a:pt x="0" y="23203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90437" y="0"/>
                  </a:lnTo>
                  <a:cubicBezTo>
                    <a:pt x="5159017" y="0"/>
                    <a:pt x="5214897" y="55880"/>
                    <a:pt x="5214897" y="124460"/>
                  </a:cubicBezTo>
                  <a:lnTo>
                    <a:pt x="5214897" y="2320360"/>
                  </a:lnTo>
                  <a:cubicBezTo>
                    <a:pt x="5214897" y="2388940"/>
                    <a:pt x="5159017" y="2444820"/>
                    <a:pt x="5090437" y="244482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  <p:txBody>
            <a:bodyPr/>
            <a:lstStyle/>
            <a:p>
              <a:endParaRPr lang="ru-RU" dirty="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182389" y="1028700"/>
            <a:ext cx="11076911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8E3"/>
                </a:solidFill>
                <a:latin typeface="TT Norms Bold"/>
              </a:rPr>
              <a:t>ДЕМОНСТРАЦИЯ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CEDC34-32DA-4F5C-9F35-AFD96B7CC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69" y="2559965"/>
            <a:ext cx="15323831" cy="68957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5758" y="8845358"/>
            <a:ext cx="825883" cy="825883"/>
            <a:chOff x="0" y="0"/>
            <a:chExt cx="1101177" cy="11011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1177" cy="1101177"/>
            </a:xfrm>
            <a:custGeom>
              <a:avLst/>
              <a:gdLst/>
              <a:ahLst/>
              <a:cxnLst/>
              <a:rect l="l" t="t" r="r" b="b"/>
              <a:pathLst>
                <a:path w="1101177" h="1101177">
                  <a:moveTo>
                    <a:pt x="0" y="0"/>
                  </a:moveTo>
                  <a:lnTo>
                    <a:pt x="1101177" y="0"/>
                  </a:lnTo>
                  <a:lnTo>
                    <a:pt x="1101177" y="1101177"/>
                  </a:lnTo>
                  <a:lnTo>
                    <a:pt x="0" y="110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336177" y="14472"/>
              <a:ext cx="479623" cy="106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799">
                  <a:solidFill>
                    <a:srgbClr val="FFF8E3"/>
                  </a:solidFill>
                  <a:latin typeface="TT Norms Bold"/>
                </a:rPr>
                <a:t>8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5025" y="2362200"/>
            <a:ext cx="15657950" cy="7291255"/>
            <a:chOff x="0" y="0"/>
            <a:chExt cx="5214897" cy="24448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14897" cy="2444820"/>
            </a:xfrm>
            <a:custGeom>
              <a:avLst/>
              <a:gdLst/>
              <a:ahLst/>
              <a:cxnLst/>
              <a:rect l="l" t="t" r="r" b="b"/>
              <a:pathLst>
                <a:path w="5214897" h="2444820">
                  <a:moveTo>
                    <a:pt x="5090437" y="2444820"/>
                  </a:moveTo>
                  <a:lnTo>
                    <a:pt x="124460" y="2444820"/>
                  </a:lnTo>
                  <a:cubicBezTo>
                    <a:pt x="55880" y="2444820"/>
                    <a:pt x="0" y="2388940"/>
                    <a:pt x="0" y="23203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90437" y="0"/>
                  </a:lnTo>
                  <a:cubicBezTo>
                    <a:pt x="5159017" y="0"/>
                    <a:pt x="5214897" y="55880"/>
                    <a:pt x="5214897" y="124460"/>
                  </a:cubicBezTo>
                  <a:lnTo>
                    <a:pt x="5214897" y="2320360"/>
                  </a:lnTo>
                  <a:cubicBezTo>
                    <a:pt x="5214897" y="2388940"/>
                    <a:pt x="5159017" y="2444820"/>
                    <a:pt x="5090437" y="244482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6182389" y="1028700"/>
            <a:ext cx="11076911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8E3"/>
                </a:solidFill>
                <a:latin typeface="TT Norms Bold"/>
              </a:rPr>
              <a:t>ДЕМОНСТРАЦИЯ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22974D-9EDF-453A-BB9D-8DB98B5810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31"/>
          <a:stretch/>
        </p:blipFill>
        <p:spPr>
          <a:xfrm>
            <a:off x="1600200" y="2667000"/>
            <a:ext cx="15087600" cy="66385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5758" y="8845358"/>
            <a:ext cx="825883" cy="825883"/>
            <a:chOff x="0" y="0"/>
            <a:chExt cx="1101177" cy="11011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1177" cy="1101177"/>
            </a:xfrm>
            <a:custGeom>
              <a:avLst/>
              <a:gdLst/>
              <a:ahLst/>
              <a:cxnLst/>
              <a:rect l="l" t="t" r="r" b="b"/>
              <a:pathLst>
                <a:path w="1101177" h="1101177">
                  <a:moveTo>
                    <a:pt x="0" y="0"/>
                  </a:moveTo>
                  <a:lnTo>
                    <a:pt x="1101177" y="0"/>
                  </a:lnTo>
                  <a:lnTo>
                    <a:pt x="1101177" y="1101177"/>
                  </a:lnTo>
                  <a:lnTo>
                    <a:pt x="0" y="110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98077" y="14472"/>
              <a:ext cx="479623" cy="106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799">
                  <a:solidFill>
                    <a:srgbClr val="E6A4B4"/>
                  </a:solidFill>
                  <a:latin typeface="TT Norms Bold"/>
                </a:rPr>
                <a:t>9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7658595" y="3492972"/>
            <a:ext cx="2348859" cy="2353137"/>
          </a:xfrm>
          <a:custGeom>
            <a:avLst/>
            <a:gdLst/>
            <a:ahLst/>
            <a:cxnLst/>
            <a:rect l="l" t="t" r="r" b="b"/>
            <a:pathLst>
              <a:path w="2348859" h="2353137">
                <a:moveTo>
                  <a:pt x="0" y="0"/>
                </a:moveTo>
                <a:lnTo>
                  <a:pt x="2348858" y="0"/>
                </a:lnTo>
                <a:lnTo>
                  <a:pt x="2348858" y="2353137"/>
                </a:lnTo>
                <a:lnTo>
                  <a:pt x="0" y="2353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353142" y="2859028"/>
            <a:ext cx="1497246" cy="1497246"/>
          </a:xfrm>
          <a:custGeom>
            <a:avLst/>
            <a:gdLst/>
            <a:ahLst/>
            <a:cxnLst/>
            <a:rect l="l" t="t" r="r" b="b"/>
            <a:pathLst>
              <a:path w="1497246" h="1497246">
                <a:moveTo>
                  <a:pt x="0" y="0"/>
                </a:moveTo>
                <a:lnTo>
                  <a:pt x="1497246" y="0"/>
                </a:lnTo>
                <a:lnTo>
                  <a:pt x="1497246" y="1497246"/>
                </a:lnTo>
                <a:lnTo>
                  <a:pt x="0" y="14972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65405" y="3702546"/>
            <a:ext cx="3284011" cy="2143564"/>
          </a:xfrm>
          <a:custGeom>
            <a:avLst/>
            <a:gdLst/>
            <a:ahLst/>
            <a:cxnLst/>
            <a:rect l="l" t="t" r="r" b="b"/>
            <a:pathLst>
              <a:path w="3284011" h="2143564">
                <a:moveTo>
                  <a:pt x="0" y="0"/>
                </a:moveTo>
                <a:lnTo>
                  <a:pt x="3284012" y="0"/>
                </a:lnTo>
                <a:lnTo>
                  <a:pt x="3284012" y="2143563"/>
                </a:lnTo>
                <a:lnTo>
                  <a:pt x="0" y="2143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240933" y="4516745"/>
            <a:ext cx="3777882" cy="515166"/>
          </a:xfrm>
          <a:custGeom>
            <a:avLst/>
            <a:gdLst/>
            <a:ahLst/>
            <a:cxnLst/>
            <a:rect l="l" t="t" r="r" b="b"/>
            <a:pathLst>
              <a:path w="3777882" h="515166">
                <a:moveTo>
                  <a:pt x="0" y="0"/>
                </a:moveTo>
                <a:lnTo>
                  <a:pt x="3777882" y="0"/>
                </a:lnTo>
                <a:lnTo>
                  <a:pt x="3777882" y="515165"/>
                </a:lnTo>
                <a:lnTo>
                  <a:pt x="0" y="5151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V="1">
            <a:off x="10204053" y="4622678"/>
            <a:ext cx="3819359" cy="520822"/>
          </a:xfrm>
          <a:custGeom>
            <a:avLst/>
            <a:gdLst/>
            <a:ahLst/>
            <a:cxnLst/>
            <a:rect l="l" t="t" r="r" b="b"/>
            <a:pathLst>
              <a:path w="3819359" h="520822">
                <a:moveTo>
                  <a:pt x="0" y="520822"/>
                </a:moveTo>
                <a:lnTo>
                  <a:pt x="3819359" y="520822"/>
                </a:lnTo>
                <a:lnTo>
                  <a:pt x="3819359" y="0"/>
                </a:lnTo>
                <a:lnTo>
                  <a:pt x="0" y="0"/>
                </a:lnTo>
                <a:lnTo>
                  <a:pt x="0" y="520822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541498" y="1028700"/>
            <a:ext cx="10717802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E6A4B4"/>
                </a:solidFill>
                <a:latin typeface="TT Norms Bold"/>
              </a:rPr>
              <a:t>БИЗНЕС-МОДЕЛЬ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3727" y="6732303"/>
            <a:ext cx="4694730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dirty="0">
                <a:solidFill>
                  <a:srgbClr val="E6A4B4"/>
                </a:solidFill>
                <a:latin typeface="TT Norms Bold"/>
              </a:rPr>
              <a:t>СОЗДАНИЕ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90844" y="6732303"/>
            <a:ext cx="3906312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E6A4B4"/>
                </a:solidFill>
                <a:latin typeface="TT Norms Bold"/>
              </a:rPr>
              <a:t>ПОКУПКА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97417" y="6732303"/>
            <a:ext cx="3829871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5600">
                <a:solidFill>
                  <a:srgbClr val="E6A4B4"/>
                </a:solidFill>
                <a:latin typeface="TT Norms Bold"/>
              </a:rPr>
              <a:t>ПРИБЫЛЬ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814A261-DE15-46F8-9797-7486F51C74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3302924"/>
            <a:ext cx="2971800" cy="26025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7793</TotalTime>
  <Words>111</Words>
  <Application>Microsoft Office PowerPoint</Application>
  <PresentationFormat>Произвольный</PresentationFormat>
  <Paragraphs>58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Calibri</vt:lpstr>
      <vt:lpstr>Arial</vt:lpstr>
      <vt:lpstr>TT Norms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Розовая Желтая Пузыри Базовая Простая Презентация</dc:title>
  <cp:lastModifiedBy>Kexik Kexikov</cp:lastModifiedBy>
  <cp:revision>8</cp:revision>
  <dcterms:created xsi:type="dcterms:W3CDTF">2006-08-16T00:00:00Z</dcterms:created>
  <dcterms:modified xsi:type="dcterms:W3CDTF">2024-06-21T04:58:36Z</dcterms:modified>
  <dc:identifier>DAGGoxs-7pQ</dc:identifier>
</cp:coreProperties>
</file>